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5" r:id="rId6"/>
    <p:sldId id="262" r:id="rId7"/>
    <p:sldId id="261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FBF1C-CA99-447A-9B09-FF942B54709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7010-3893-4DCB-BA62-56036E7B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7010-3893-4DCB-BA62-56036E7BB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7010-3893-4DCB-BA62-56036E7BB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7010-3893-4DCB-BA62-56036E7BB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716F-89B4-0DC2-2AD3-C742D7EA6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450A9-8296-587A-29B7-56579A8FC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F942-9C21-6B27-B2AB-B59C024B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EDCB-71CA-283D-1F4A-0F912033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10F8-C111-3E5E-16AE-6484ABCE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A386-2AC3-63C0-C800-FBCE12ED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D1BBE-9B20-6E7E-9182-70F7EDA0C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4A70D-BE63-4974-18A3-3D9DB0B6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72DC-04A8-1A47-0224-0FDA27CB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2709-91B0-62D1-9BDE-449FD67A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A9CDB-479A-7A37-86E8-9B06D9FBC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F28E4-1B82-EAD3-9282-C87AFBFE0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A944-5083-DEBB-CAF0-D2FAF01B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AEAA-39F4-097C-EC41-392819F8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26DF-FB91-6CAE-A3A2-44AEB8CB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996E-60A4-6539-2AB2-D23C283A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E1FD-B149-062E-0441-81B58E9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C8A0-D5BC-D52F-3396-BB2879ED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55437-DCCE-5DCF-6EF8-2EF2CDE0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279E-FAED-91E7-6F18-E5C99EDA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2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376C-2581-609C-5D0D-12FB9C23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38F9B-08B2-ADB5-7FA1-E9087274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23420-C984-A9BB-88C0-63FD7D82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30051-FB34-2D4C-2B3C-CAD0CEB5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290AF-2817-01A7-240F-BCB230B1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2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3AA2-52CB-A1B9-55D7-D127B32E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536B-CD54-80F7-1F91-7F980F06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81531-78B7-864A-2AE4-60575022A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521A4-17F8-1422-AEB0-ECC8F464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5526B-804D-9162-ABA2-578B4666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18E43-97E0-3951-3FE4-D875E8CC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F247-CDDA-B11D-DA83-0846A39A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15BAE-2BB9-9DD9-E414-847A4D8E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6F729-F5BB-D1AF-9512-903A8A8CF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542F9-DF06-3CD0-B69B-2587AEE21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1C267-0F2A-85E0-F7C7-FA9834359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A6353-908D-5EBA-B21E-8621C0AB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0D027-C8D1-B72C-86F3-3BFBF15D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8AF3F-99FD-74A0-31A8-A6517C13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1591-8B84-5936-180C-92B4E41A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9253B-6A55-6146-A27D-B780490E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15B62-C6DF-6ABB-18A1-46D72C96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B3E02-7E9A-576C-79D1-8CFDBD4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103BE-C934-681A-62EA-9CF12669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D1690-7102-6A30-C774-7F63B688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4583C-885D-EA6C-A914-F41DD387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186A-608B-63A2-B90B-B3EB7F4D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3C58D-5182-7599-4997-E648FFA89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3F813-70F9-EE1B-E326-B1C0F3F33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24514-8C94-4CD3-6724-ED014B6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0CE43-71A1-6A47-A14E-FF71BEC5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DA67A-A4E5-D7D7-CE7A-BC126897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EB29-9BF1-29D6-BCC8-6C41610D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A7E4D1-B645-2430-6869-C2FA1E32B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8516-D38C-EEC0-99D7-163ECCFA0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B8D56-4738-6C4B-0CB8-E61C9AF4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53723-9E34-BE24-0A3C-B55E5ED0C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A1197-B9BB-6781-3F16-649AB2DA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7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BA26B-C1BF-3F51-6282-0A4A23C5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6068-98B4-AA20-0425-9DF15568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EDB0-BAA4-DBF9-46E9-B8DCA2843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58B944-56E6-4ACF-B111-ABD2D994A1C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D184-AFBA-D574-859E-1A9445130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32D2-9C8B-EB63-A676-586FE8AAE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4925F-4F1A-4612-9467-74303592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72C1-0347-7AC0-B2CF-07C4CAD8B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5688"/>
            <a:ext cx="9144000" cy="179730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Exposure in Arizona and Ohio: Visualizing Risk Through Environmental Health Mapping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34823-FCD6-4EB9-8575-42D6E8CBA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124" y="2869812"/>
            <a:ext cx="10207752" cy="1856232"/>
          </a:xfrm>
        </p:spPr>
        <p:txBody>
          <a:bodyPr/>
          <a:lstStyle/>
          <a:p>
            <a:r>
              <a:rPr lang="en-US" b="1" dirty="0"/>
              <a:t>Tayler John</a:t>
            </a:r>
          </a:p>
          <a:p>
            <a:r>
              <a:rPr lang="en-US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-nova"/>
              </a:rPr>
              <a:t>Dr. Mónica Ramírez-Andreotta</a:t>
            </a: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-nova"/>
              </a:rPr>
              <a:t>, Environmental Science, The University of Arizona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-nova"/>
              </a:rPr>
              <a:t>Arizona Space Grant Consortium Symposium, The University of Arizona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A939-E31D-F942-8EBA-9718CF25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11" y="4555661"/>
            <a:ext cx="1484107" cy="1981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D6C62-304C-C014-E031-B8B14F0B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95" y="4616482"/>
            <a:ext cx="1613954" cy="1700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F3CE7-8BC6-A59A-88D8-D6FFE9F46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8" y="4671716"/>
            <a:ext cx="1613954" cy="1513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DD04B-243B-EC9D-D1A5-31327E43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08" y="208371"/>
            <a:ext cx="4624009" cy="725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2B99E-A16E-DEF0-266B-9B510E6ED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80" y="4555661"/>
            <a:ext cx="1613954" cy="16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34B3F-31D8-BA02-58CD-7AC78DC5B789}"/>
              </a:ext>
            </a:extLst>
          </p:cNvPr>
          <p:cNvSpPr txBox="1"/>
          <p:nvPr/>
        </p:nvSpPr>
        <p:spPr>
          <a:xfrm>
            <a:off x="4358640" y="3013501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Thank</a:t>
            </a:r>
            <a:r>
              <a:rPr lang="en-US" sz="4800" b="1" dirty="0"/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16424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7FE0-A8FE-F567-9F85-81996DAF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this a problem?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630D-4037-4B76-163E-03A46ABA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4975"/>
          </a:xfrm>
        </p:spPr>
        <p:txBody>
          <a:bodyPr/>
          <a:lstStyle/>
          <a:p>
            <a:r>
              <a:rPr lang="en-US" dirty="0"/>
              <a:t>Lead is still a critical public health issue, especially for:</a:t>
            </a:r>
          </a:p>
          <a:p>
            <a:pPr lvl="1"/>
            <a:r>
              <a:rPr lang="en-US" dirty="0"/>
              <a:t>Children under 5 (high absorption + long-term harm)</a:t>
            </a:r>
          </a:p>
          <a:p>
            <a:pPr lvl="1"/>
            <a:r>
              <a:rPr lang="en-US" dirty="0"/>
              <a:t>Low-income households (limited access to mitigation)</a:t>
            </a:r>
          </a:p>
          <a:p>
            <a:pPr lvl="1"/>
            <a:r>
              <a:rPr lang="en-US" dirty="0"/>
              <a:t>Older homes (pre-1980 = likely lead pipes/paint)</a:t>
            </a:r>
          </a:p>
          <a:p>
            <a:r>
              <a:rPr lang="en-US" dirty="0"/>
              <a:t>Despite progress, exposure risks persist and are not evenly distributed.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4C28C-62A8-5B17-CE9E-0BBAD6DE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351E0-313E-44D4-730D-A22C7F3F87A6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7" name="Picture 6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5C1DAF8C-B7A4-99C8-8A22-15E012161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E7953D-02CD-74C2-A122-0D7D11E6D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0056A4-2D32-90D4-FA4A-0875F2B8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41569B-1857-A153-6E41-FE6F2BE6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37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B474-8EAE-0A67-D977-092931A1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We Set Out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C282-C52A-7078-B4CB-6FDEB230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564522"/>
          </a:xfrm>
        </p:spPr>
        <p:txBody>
          <a:bodyPr>
            <a:normAutofit/>
          </a:bodyPr>
          <a:lstStyle/>
          <a:p>
            <a:r>
              <a:rPr lang="en-US" dirty="0"/>
              <a:t>Develop a Lead Exposure Risk Index (LERI)</a:t>
            </a:r>
          </a:p>
          <a:p>
            <a:r>
              <a:rPr lang="en-US" dirty="0"/>
              <a:t>Apply LERI to:</a:t>
            </a:r>
          </a:p>
          <a:p>
            <a:pPr lvl="1"/>
            <a:r>
              <a:rPr lang="en-US" dirty="0"/>
              <a:t>Cuyahoga County, OH</a:t>
            </a:r>
          </a:p>
          <a:p>
            <a:pPr lvl="1"/>
            <a:r>
              <a:rPr lang="en-US" dirty="0"/>
              <a:t>Gila &amp; Pinal Counties, AZ</a:t>
            </a:r>
          </a:p>
          <a:p>
            <a:r>
              <a:rPr lang="en-US" dirty="0"/>
              <a:t>Identify hotspots of vulnerability</a:t>
            </a:r>
          </a:p>
          <a:p>
            <a:r>
              <a:rPr lang="en-US" dirty="0"/>
              <a:t>Support public health interventions and work with community-based organizations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B1AC1-61C7-6D19-4139-DC5BC41F5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942BBF7-5FEB-6D6F-6CEE-146E90D639AC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16" name="Picture 15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8D34FE6C-11FC-6B60-F513-84DCDBD7F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DFA07B-03DF-000F-00A9-958E1019D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AFA61B-E6B2-E14B-EA9F-EE8D5369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5A9422-E8DF-58FB-4F2F-FED2B3C39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78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2DAA-246C-B335-07DB-970E26AA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Building the Lead Exposure Risk Index (LERI)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44D2-87F8-4651-E468-38F92503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source: 2023 5-year United States Census Bureau American Community Survey (ACS)</a:t>
            </a:r>
          </a:p>
          <a:p>
            <a:r>
              <a:rPr lang="en-US" dirty="0"/>
              <a:t>Indicators used:</a:t>
            </a:r>
          </a:p>
          <a:p>
            <a:pPr lvl="1"/>
            <a:r>
              <a:rPr lang="en-US" dirty="0"/>
              <a:t>Lead paint indicator</a:t>
            </a:r>
          </a:p>
          <a:p>
            <a:pPr lvl="1"/>
            <a:r>
              <a:rPr lang="en-US" dirty="0"/>
              <a:t>Children under the age of 5</a:t>
            </a:r>
          </a:p>
          <a:p>
            <a:pPr lvl="1"/>
            <a:r>
              <a:rPr lang="en-US" dirty="0"/>
              <a:t>Below the poverty line</a:t>
            </a:r>
          </a:p>
          <a:p>
            <a:r>
              <a:rPr lang="en-US" dirty="0"/>
              <a:t>Standardization: percentile normalization</a:t>
            </a:r>
          </a:p>
          <a:p>
            <a:r>
              <a:rPr lang="en-US" dirty="0"/>
              <a:t>LERI: Composite index (avg of normalized indicators)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6CB21-E569-2093-2990-A37E91C85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35" y="1174753"/>
            <a:ext cx="3068943" cy="4814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EC2FD4-41BA-779B-5E8B-03AD833608FF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7" name="Picture 6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E00BE87F-F0F9-5CE0-E2C3-0707EC9D9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0DCBDC-CBF9-38E4-C8F8-B12A6D94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787FE9-996E-6637-9301-27C6EDB47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828218-D5E0-E512-E394-C4234C0EB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37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21C3D-1C3C-B3F1-9CA3-E0FE33A7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8E39-0AB2-2BAF-FB55-740E01D0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LERI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E23E8A-C57D-EC58-B475-4E48251A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5A3304-15C4-5F97-76A5-032DCDE3A209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17" name="Picture 16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5473A5B7-DBCB-C66A-82C5-F0B255697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8D8FCA4-FAE1-1FA3-EC71-CE2B73294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D479F0-ED4A-6044-529A-714253438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B80626-9608-B98C-EE42-609A7E115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  <p:pic>
        <p:nvPicPr>
          <p:cNvPr id="24" name="Content Placeholder 23" descr="A close-up of a number&#10;&#10;AI-generated content may be incorrect.">
            <a:extLst>
              <a:ext uri="{FF2B5EF4-FFF2-40B4-BE49-F238E27FC236}">
                <a16:creationId xmlns:a16="http://schemas.microsoft.com/office/drawing/2014/main" id="{AFC95248-C078-54EE-9630-7D0439E12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14" y="2122853"/>
            <a:ext cx="9650172" cy="2105319"/>
          </a:xfrm>
        </p:spPr>
      </p:pic>
    </p:spTree>
    <p:extLst>
      <p:ext uri="{BB962C8B-B14F-4D97-AF65-F5344CB8AC3E}">
        <p14:creationId xmlns:p14="http://schemas.microsoft.com/office/powerpoint/2010/main" val="428882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E26A-31A2-BE99-8C7B-C9D3968E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LERI for Arizona and Ohio</a:t>
            </a:r>
          </a:p>
        </p:txBody>
      </p:sp>
      <p:pic>
        <p:nvPicPr>
          <p:cNvPr id="7" name="Content Placeholder 6" descr="A map of the state of arizona&#10;&#10;AI-generated content may be incorrect.">
            <a:extLst>
              <a:ext uri="{FF2B5EF4-FFF2-40B4-BE49-F238E27FC236}">
                <a16:creationId xmlns:a16="http://schemas.microsoft.com/office/drawing/2014/main" id="{926BFC2C-47EB-88C5-7568-4F2583DD6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6" y="1434716"/>
            <a:ext cx="5059030" cy="39092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DFC1B-7281-0ECE-1000-693EE039F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pic>
        <p:nvPicPr>
          <p:cNvPr id="10" name="Picture 9" descr="A map of a head exposure&#10;&#10;AI-generated content may be incorrect.">
            <a:extLst>
              <a:ext uri="{FF2B5EF4-FFF2-40B4-BE49-F238E27FC236}">
                <a16:creationId xmlns:a16="http://schemas.microsoft.com/office/drawing/2014/main" id="{92367B7A-2C49-84A6-3080-74EC59AFE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72" y="1582531"/>
            <a:ext cx="5059031" cy="39092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6E8F142-FAF5-59C8-B21E-4269542D5936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12" name="Picture 11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5DFB271B-4D4A-E157-A0AA-694FF2C7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12A584-4C8A-D6E7-4C67-11F7631F0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9318C7-28B1-DE62-0E67-3DDD83C2A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97C324-9617-566A-FBC5-0440683C0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372637B-2984-80B7-38F6-BC7131A74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935" y="1582531"/>
            <a:ext cx="2000529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9F89-FA95-572A-9F17-96B4B211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Where the Risk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A3FD-3CCF-A26A-7962-25E1E9C1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7849"/>
          </a:xfrm>
        </p:spPr>
        <p:txBody>
          <a:bodyPr/>
          <a:lstStyle/>
          <a:p>
            <a:r>
              <a:rPr lang="en-US" dirty="0"/>
              <a:t>High-risk areas identified in:</a:t>
            </a:r>
          </a:p>
          <a:p>
            <a:pPr lvl="1"/>
            <a:r>
              <a:rPr lang="en-US" dirty="0"/>
              <a:t>Central Cleveland (Cuyahoga)</a:t>
            </a:r>
          </a:p>
          <a:p>
            <a:pPr lvl="1"/>
            <a:r>
              <a:rPr lang="en-US" dirty="0"/>
              <a:t>Parts of Globe/Miami (Gila)</a:t>
            </a:r>
          </a:p>
          <a:p>
            <a:pPr lvl="1"/>
            <a:r>
              <a:rPr lang="en-US" dirty="0"/>
              <a:t>Pinal rural zones near aging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F02DA-AAEC-63F7-FDF2-07568320C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D8570B-344F-D360-B67F-EF8F01DE0EBA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7" name="Picture 6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83DFACBE-2BC5-3156-0A13-4E0F40F4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F9C13A-8176-6419-42C7-6DD171B5F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E8DDF0-1240-3A9F-099D-383DF518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BDC299-3819-5E5E-B844-58A5E04BD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93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4A6F-737F-EBFF-CB85-C27B7C22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From Maps to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4394-4383-939E-33D0-B78B0E03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8691"/>
          </a:xfrm>
        </p:spPr>
        <p:txBody>
          <a:bodyPr/>
          <a:lstStyle/>
          <a:p>
            <a:r>
              <a:rPr lang="en-US" dirty="0"/>
              <a:t>LERI is a replicable, scalable tool for:</a:t>
            </a:r>
          </a:p>
          <a:p>
            <a:pPr lvl="1"/>
            <a:r>
              <a:rPr lang="en-US" dirty="0"/>
              <a:t>Local, state and federal health departments</a:t>
            </a:r>
          </a:p>
          <a:p>
            <a:pPr lvl="1"/>
            <a:r>
              <a:rPr lang="en-US" dirty="0"/>
              <a:t>Housing policy</a:t>
            </a:r>
          </a:p>
          <a:p>
            <a:pPr lvl="1"/>
            <a:r>
              <a:rPr lang="en-US" dirty="0"/>
              <a:t>Resource allocation</a:t>
            </a:r>
          </a:p>
          <a:p>
            <a:r>
              <a:rPr lang="en-US" dirty="0"/>
              <a:t>Paves the way for:</a:t>
            </a:r>
          </a:p>
          <a:p>
            <a:pPr lvl="1"/>
            <a:r>
              <a:rPr lang="en-US" dirty="0"/>
              <a:t>Community-informed solutions</a:t>
            </a:r>
          </a:p>
          <a:p>
            <a:pPr lvl="1"/>
            <a:r>
              <a:rPr lang="en-US" dirty="0"/>
              <a:t>Lead abatement prioritization</a:t>
            </a:r>
          </a:p>
          <a:p>
            <a:pPr lvl="1"/>
            <a:r>
              <a:rPr lang="en-US" dirty="0"/>
              <a:t>Health equity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DED94-C4ED-B94B-4976-9668D5A9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335BBA-DBEB-E235-5F6B-C7411311EA8B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7" name="Picture 6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2BF63088-EFA5-5755-39F7-193B96138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B69DD4-6E77-ABBE-3937-191149CB7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8D8753-D8AD-63FC-2CC1-C8DD1A538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911162-5AD6-9449-9FAF-2A1CD18EB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89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C8C6-18A3-19D2-6EB3-AF9BDD0C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3577-4F29-1E17-87F3-B2B60E8C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90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</a:rPr>
              <a:t>Cleveland Lead Advocates for Safe Housing (CLASH)</a:t>
            </a:r>
          </a:p>
          <a:p>
            <a:r>
              <a:rPr lang="en-US" sz="2400" dirty="0">
                <a:solidFill>
                  <a:srgbClr val="212121"/>
                </a:solidFill>
              </a:rPr>
              <a:t>Regenerating Sonora</a:t>
            </a:r>
          </a:p>
          <a:p>
            <a:r>
              <a:rPr lang="en-US" sz="2400" dirty="0">
                <a:solidFill>
                  <a:srgbClr val="212121"/>
                </a:solidFill>
              </a:rPr>
              <a:t>Ramirez-Andreotta Lab, The University of Arizona</a:t>
            </a:r>
          </a:p>
          <a:p>
            <a:pPr lvl="1"/>
            <a:r>
              <a:rPr lang="en-US" b="0" i="0" dirty="0">
                <a:solidFill>
                  <a:srgbClr val="0C234B"/>
                </a:solidFill>
                <a:effectLst/>
              </a:rPr>
              <a:t>Alma Anides Morales</a:t>
            </a:r>
          </a:p>
          <a:p>
            <a:pPr lvl="1"/>
            <a:r>
              <a:rPr lang="en-US" dirty="0">
                <a:solidFill>
                  <a:srgbClr val="212121"/>
                </a:solidFill>
              </a:rPr>
              <a:t>William Borkan</a:t>
            </a:r>
          </a:p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National Institute of Health - National Institute of Environmental Health Sciences, grant number - 1R01ES036236</a:t>
            </a:r>
          </a:p>
          <a:p>
            <a:endParaRPr lang="en-US" sz="24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5E2F4-4112-20D4-4A80-984BA3F0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14" y="365125"/>
            <a:ext cx="3068943" cy="4814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C99053-87DA-6E10-1400-3C2EC871FE49}"/>
              </a:ext>
            </a:extLst>
          </p:cNvPr>
          <p:cNvGrpSpPr/>
          <p:nvPr/>
        </p:nvGrpSpPr>
        <p:grpSpPr>
          <a:xfrm>
            <a:off x="346576" y="5504498"/>
            <a:ext cx="11402702" cy="1196997"/>
            <a:chOff x="346576" y="5504498"/>
            <a:chExt cx="11402702" cy="1196997"/>
          </a:xfrm>
        </p:grpSpPr>
        <p:pic>
          <p:nvPicPr>
            <p:cNvPr id="7" name="Picture 6" descr="A logo with a fist and leaves&#10;&#10;AI-generated content may be incorrect.">
              <a:extLst>
                <a:ext uri="{FF2B5EF4-FFF2-40B4-BE49-F238E27FC236}">
                  <a16:creationId xmlns:a16="http://schemas.microsoft.com/office/drawing/2014/main" id="{3975215D-85CB-09C1-AAE6-C6AA1726A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052" y="5633477"/>
              <a:ext cx="921103" cy="920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2743FB-28F5-BB6C-B747-028CEEDF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8322" y="5504498"/>
              <a:ext cx="790956" cy="1055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806226-FD44-E096-2F6F-7069B30BE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082" y="5639597"/>
              <a:ext cx="1008132" cy="10618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A7EE1F-0960-5FA4-DD60-49BB299CF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576" y="5639597"/>
              <a:ext cx="985550" cy="92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87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FE45D3D8-48CC-4732-8C17-FA498C07EFC3}"/>
</file>

<file path=customXml/itemProps2.xml><?xml version="1.0" encoding="utf-8"?>
<ds:datastoreItem xmlns:ds="http://schemas.openxmlformats.org/officeDocument/2006/customXml" ds:itemID="{A4385463-D570-408C-90FB-B450FCEE0F71}"/>
</file>

<file path=customXml/itemProps3.xml><?xml version="1.0" encoding="utf-8"?>
<ds:datastoreItem xmlns:ds="http://schemas.openxmlformats.org/officeDocument/2006/customXml" ds:itemID="{D6398BD0-F896-4FD9-BCD6-5822379559FC}"/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309</Words>
  <Application>Microsoft Office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proxima-nova</vt:lpstr>
      <vt:lpstr>Office Theme</vt:lpstr>
      <vt:lpstr>Lead Exposure in Arizona and Ohio: Visualizing Risk Through Environmental Health Mapping</vt:lpstr>
      <vt:lpstr>Why is this a problem?</vt:lpstr>
      <vt:lpstr>What We Set Out to Do</vt:lpstr>
      <vt:lpstr>Building the Lead Exposure Risk Index (LERI)</vt:lpstr>
      <vt:lpstr>LERI</vt:lpstr>
      <vt:lpstr>LERI for Arizona and Ohio</vt:lpstr>
      <vt:lpstr>Where the Risk Lives</vt:lpstr>
      <vt:lpstr>From Maps to Meaning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Tayler John</dc:creator>
  <cp:lastModifiedBy>Tayler John</cp:lastModifiedBy>
  <cp:revision>11</cp:revision>
  <dcterms:created xsi:type="dcterms:W3CDTF">2025-03-24T19:10:12Z</dcterms:created>
  <dcterms:modified xsi:type="dcterms:W3CDTF">2025-04-05T19:00:32Z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